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979" r:id="rId2"/>
    <p:sldId id="991" r:id="rId3"/>
    <p:sldId id="987" r:id="rId4"/>
    <p:sldId id="980" r:id="rId5"/>
    <p:sldId id="995" r:id="rId6"/>
    <p:sldId id="994" r:id="rId7"/>
    <p:sldId id="993" r:id="rId8"/>
    <p:sldId id="1000" r:id="rId9"/>
    <p:sldId id="997" r:id="rId10"/>
    <p:sldId id="998" r:id="rId11"/>
    <p:sldId id="992" r:id="rId12"/>
    <p:sldId id="996" r:id="rId13"/>
    <p:sldId id="99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44"/>
    <p:restoredTop sz="96327"/>
  </p:normalViewPr>
  <p:slideViewPr>
    <p:cSldViewPr snapToGrid="0" snapToObjects="1">
      <p:cViewPr varScale="1">
        <p:scale>
          <a:sx n="284" d="100"/>
          <a:sy n="284" d="100"/>
        </p:scale>
        <p:origin x="20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5" d="100"/>
        <a:sy n="15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047BC-1048-9B4D-999C-B8FC6DDBB55A}" type="datetimeFigureOut">
              <a:rPr lang="en-US" smtClean="0"/>
              <a:t>8/31/23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64D6C-2B70-8145-8077-6F89015A2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51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A8FD9-6247-DC45-B71B-01E27FDDE8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351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667EA-74FC-AD02-A12F-C53CC89BC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E70C3E-1562-BA37-A824-7E1DFC58D9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E0F3A-E9B4-1B60-0575-5E14C32F4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EE3A4-6BC6-76DA-C6AD-08BD76036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03837-5813-F820-376C-2A43D6F95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047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A628F-522A-4210-94AB-410E0E295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AEFD6E-189E-9962-2D77-2E12038E5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7FE8A-EDDA-7D22-6B6C-203B570DF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080DB-A48A-2DD3-9888-9199BA21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94B11-6251-C774-9ABB-BD32533EC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80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DC6B1F-84C6-3975-A229-79C52ADB4D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398E28-05B8-688C-35BE-D1A404DFA5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128C1-6DE1-87F1-0460-2D648CCAC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F6103-6A8F-9770-53E7-B91D612E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92830-F820-7F31-9272-C908F7EDB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439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07CDC-83F0-BCD5-502C-9506AD9D7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78DFC-1827-9026-F80B-89EAAF034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7480E-C967-F96B-5360-2855FE117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C7E20-F91B-5D71-8278-EC3134A33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A083B-83C0-9400-C19A-422CEFEDB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33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6F813-BE2A-E007-FA28-38AC8D26E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1F0ED-9AFD-FB75-642B-62FA327A89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06B79-33D2-898B-E252-EA59C8CC3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8570F-BC23-3CBF-0FA7-02A08ADE1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77966-0F8E-E891-B33F-10BE5ACD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35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83751-216C-75BF-B058-8D5317D9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17445-F792-A46B-CBD8-EDC6735BC5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F1833E-A8A2-444D-BAB1-7DC3DF4247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0CAD80-034B-8BCA-2BCE-670FEC69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DEF8C-B182-CD82-3AF0-2E5A7E809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D4DBB-E319-A718-4468-F03AAA435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02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14D27-9F9C-4801-440F-E2FF5F20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3AF55-74B1-1A99-FF5E-BDE16ADC5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4AC89A-7F6B-8E94-7A3E-3779E2C4A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C18E2F-D515-4FAD-37EA-603DE7C26F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4A5AD2-E254-2137-5CBF-FE0EFDC5DD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3B4F68-C8F1-95B4-89D0-29D6AF4E0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8/31/23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FC173B-F721-103B-9A99-E08E666EA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F2E212-B1DE-B58F-BBD4-18B32C4B3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199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C2A46-CD41-D801-D517-15E70129E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392000-E946-7FBD-A9CC-7600B5E7D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8/31/23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29E9B0-437F-AAA9-5160-F98532331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5423D8-04DE-C1BB-11F1-5D2704F91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03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679B0-989C-0028-EF1B-FA343AC1C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8/31/23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D2EDF4-7DBB-2AED-94AC-35241C496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0DCFA-FE0F-81D4-B138-16C29E911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855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69812-0594-1389-BBB8-F89D3EA8F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362AA-146E-F9FF-632E-403D7D1AF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A5C498-54A8-EB5E-8F3C-D04B27D55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BB2D00-5938-47DE-ED97-811FB0E4F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18FA46-9443-1F65-6A6F-B0344BB7A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53EB9-FE33-EA5F-B474-F5A88A53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68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6D04D-F362-D68D-CB61-CB8931E54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E02D48-D1DB-EB7C-EB24-41E34AC32A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5AE87-9BF9-AA45-BCC5-6D4A1382FB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6F9A7A-D6E7-3D1B-3843-5CC39E529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5EC187-4660-3290-88C7-E626B3C52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A875A-A28E-BD75-F16F-D7FB7DC62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989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ABC501-DABE-035A-1C2F-77B48E3D5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1081C-AB55-E602-5326-519564B59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48359-FF65-66CB-61C6-8142CBFCDB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F0B0A-8707-F246-8C44-C690897CF734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84436-5871-A71D-82CC-DB53695640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7586A-05D4-F11C-41F4-FBFED54E1C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6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s://huggingface.co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/index.php?curid=62727253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/index.php?curid=62727253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7.gif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F3FB6-D3E3-0B40-9775-1AA0DC9B2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72380"/>
            <a:ext cx="9144000" cy="173438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CIKM-2023 Tutorial:</a:t>
            </a:r>
            <a:br>
              <a:rPr lang="en-US" sz="3200" dirty="0"/>
            </a:br>
            <a:r>
              <a:rPr lang="en-US" sz="3200" dirty="0"/>
              <a:t>Some Useful Things to Know When Combining IR and NLP: </a:t>
            </a:r>
            <a:br>
              <a:rPr lang="en-US" sz="3200" dirty="0"/>
            </a:br>
            <a:r>
              <a:rPr lang="en-US" sz="3200" dirty="0"/>
              <a:t>the Easy, the Hard and the Ugly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89796B-9460-0F45-912B-731C7E75CF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7886"/>
            <a:ext cx="9144000" cy="2627084"/>
          </a:xfrm>
        </p:spPr>
        <p:txBody>
          <a:bodyPr>
            <a:normAutofit/>
          </a:bodyPr>
          <a:lstStyle/>
          <a:p>
            <a:r>
              <a:rPr lang="en-US" dirty="0"/>
              <a:t>Omar Alonso, Amazon, Santa Clara, CA, USA</a:t>
            </a:r>
          </a:p>
          <a:p>
            <a:r>
              <a:rPr lang="en-US" dirty="0"/>
              <a:t>Kenneth Church, Northeastern University, San Jose, CA, USA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8DA82E-EB41-5742-ABD6-C4EE996042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46"/>
          <a:stretch/>
        </p:blipFill>
        <p:spPr>
          <a:xfrm>
            <a:off x="10108367" y="38947"/>
            <a:ext cx="2041123" cy="22167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4C926B-26D3-774C-A4EF-4807B65B4ACB}"/>
              </a:ext>
            </a:extLst>
          </p:cNvPr>
          <p:cNvSpPr txBox="1"/>
          <p:nvPr/>
        </p:nvSpPr>
        <p:spPr>
          <a:xfrm>
            <a:off x="10938401" y="2351542"/>
            <a:ext cx="537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D40EFF-F82B-124B-AF83-1909C66C8E7A}"/>
              </a:ext>
            </a:extLst>
          </p:cNvPr>
          <p:cNvSpPr txBox="1"/>
          <p:nvPr/>
        </p:nvSpPr>
        <p:spPr>
          <a:xfrm>
            <a:off x="880373" y="2261814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Omar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29185EFE-A88C-0148-B54B-733BB013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7D2589DE-FF57-A64F-9CEF-21F03EB3B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8A684C2-7309-A94A-9A35-A59642155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ED8D2A-2E40-9D3A-2993-6E84CE54B6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87" t="14743" r="12132" b="1"/>
          <a:stretch/>
        </p:blipFill>
        <p:spPr bwMode="auto">
          <a:xfrm>
            <a:off x="42510" y="29567"/>
            <a:ext cx="2865934" cy="214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406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4C66D-0201-91A2-16B0-26056400D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036CD-1F9D-AA2E-05B9-7ADC4C7DD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debating trick (Chomsky)</a:t>
            </a:r>
          </a:p>
          <a:p>
            <a:pPr lvl="1"/>
            <a:r>
              <a:rPr lang="en-US" dirty="0"/>
              <a:t>Introduce non-standard terminology </a:t>
            </a:r>
          </a:p>
          <a:p>
            <a:pPr lvl="1"/>
            <a:r>
              <a:rPr lang="en-US" dirty="0"/>
              <a:t>(to give insiders an unfair advantage)</a:t>
            </a:r>
          </a:p>
          <a:p>
            <a:r>
              <a:rPr lang="en-US" dirty="0"/>
              <a:t>Let’s be inclusive (and use standard terminology, when possible)</a:t>
            </a:r>
          </a:p>
          <a:p>
            <a:pPr lvl="1"/>
            <a:r>
              <a:rPr lang="en-US" dirty="0"/>
              <a:t>Interference </a:t>
            </a:r>
            <a:r>
              <a:rPr lang="en-US" dirty="0">
                <a:sym typeface="Wingdings" pitchFamily="2" charset="2"/>
              </a:rPr>
              <a:t> Predict</a:t>
            </a:r>
          </a:p>
          <a:p>
            <a:pPr lvl="1"/>
            <a:r>
              <a:rPr lang="en-US" dirty="0"/>
              <a:t>Fine-tuning </a:t>
            </a:r>
            <a:r>
              <a:rPr lang="en-US" dirty="0">
                <a:sym typeface="Wingdings" pitchFamily="2" charset="2"/>
              </a:rPr>
              <a:t> Fit</a:t>
            </a:r>
          </a:p>
          <a:p>
            <a:pPr lvl="1"/>
            <a:r>
              <a:rPr lang="en-US" dirty="0"/>
              <a:t>Fill-mask </a:t>
            </a:r>
            <a:r>
              <a:rPr lang="en-US" dirty="0">
                <a:sym typeface="Wingdings" pitchFamily="2" charset="2"/>
              </a:rPr>
              <a:t> Entropy / Cloze task</a:t>
            </a:r>
            <a:endParaRPr lang="en-US" dirty="0"/>
          </a:p>
        </p:txBody>
      </p:sp>
      <p:pic>
        <p:nvPicPr>
          <p:cNvPr id="10246" name="Picture 6" descr="Give credit where credit is due Picture Quote #1">
            <a:extLst>
              <a:ext uri="{FF2B5EF4-FFF2-40B4-BE49-F238E27FC236}">
                <a16:creationId xmlns:a16="http://schemas.microsoft.com/office/drawing/2014/main" id="{CEC902E0-35DF-CD11-A60F-E35BC14B11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33"/>
          <a:stretch/>
        </p:blipFill>
        <p:spPr bwMode="auto">
          <a:xfrm>
            <a:off x="5702299" y="3576637"/>
            <a:ext cx="4898531" cy="447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250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242;p19" descr="Graphical user interface, application, website, Teams&#10;&#10;Description automatically generated">
            <a:extLst>
              <a:ext uri="{FF2B5EF4-FFF2-40B4-BE49-F238E27FC236}">
                <a16:creationId xmlns:a16="http://schemas.microsoft.com/office/drawing/2014/main" id="{C54E89F1-8740-2B1C-458A-10FFFDC2284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2466" t="19884" r="35596" b="68212"/>
          <a:stretch/>
        </p:blipFill>
        <p:spPr>
          <a:xfrm>
            <a:off x="9015413" y="174967"/>
            <a:ext cx="3028949" cy="2330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034F36D-260A-C4E7-F07C-5BB4F0376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442" y="449902"/>
            <a:ext cx="4797790" cy="109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222458A-65FB-7B68-D536-0FF556B887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753501" cy="3684588"/>
          </a:xfrm>
        </p:spPr>
        <p:txBody>
          <a:bodyPr>
            <a:normAutofit/>
          </a:bodyPr>
          <a:lstStyle/>
          <a:p>
            <a:r>
              <a:rPr lang="en-US" dirty="0"/>
              <a:t>Examples</a:t>
            </a:r>
          </a:p>
          <a:p>
            <a:pPr lvl="1"/>
            <a:r>
              <a:rPr lang="en-US" dirty="0" err="1"/>
              <a:t>HuggingFace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https://huggingface.co/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PaddleHub</a:t>
            </a:r>
            <a:r>
              <a:rPr lang="en-US" dirty="0"/>
              <a:t> (Baidu, China)</a:t>
            </a:r>
          </a:p>
          <a:p>
            <a:r>
              <a:rPr lang="en-US" dirty="0"/>
              <a:t>Features</a:t>
            </a:r>
          </a:p>
          <a:p>
            <a:pPr lvl="1"/>
            <a:r>
              <a:rPr lang="en-US" dirty="0"/>
              <a:t>Datasets (50k)</a:t>
            </a:r>
          </a:p>
          <a:p>
            <a:pPr lvl="1"/>
            <a:r>
              <a:rPr lang="en-US" dirty="0"/>
              <a:t>Models (300k)</a:t>
            </a:r>
          </a:p>
          <a:p>
            <a:pPr lvl="1"/>
            <a:r>
              <a:rPr lang="en-US" dirty="0"/>
              <a:t>Apps (100k)</a:t>
            </a:r>
          </a:p>
          <a:p>
            <a:pPr lvl="1"/>
            <a:r>
              <a:rPr lang="en-US" dirty="0"/>
              <a:t>Community Engagement</a:t>
            </a:r>
          </a:p>
          <a:p>
            <a:pPr lvl="2"/>
            <a:r>
              <a:rPr lang="en-US" dirty="0"/>
              <a:t>(Social Media)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4C82F29-02C5-7B36-83DE-A3C7AEA31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E9EDBD-19E9-20D3-5F62-B586B1069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DataSets</a:t>
            </a:r>
            <a:r>
              <a:rPr lang="en-US" dirty="0"/>
              <a:t> (Benchmarks)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E7C67B3-51B5-A6FB-C2FF-DFBEA0318D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GLUE (NYU)</a:t>
            </a:r>
          </a:p>
          <a:p>
            <a:pPr lvl="1"/>
            <a:r>
              <a:rPr lang="en-US" dirty="0" err="1"/>
              <a:t>SQuAD</a:t>
            </a:r>
            <a:r>
              <a:rPr lang="en-US" dirty="0"/>
              <a:t> (Stanford)</a:t>
            </a:r>
          </a:p>
          <a:p>
            <a:r>
              <a:rPr lang="en-US" dirty="0"/>
              <a:t>Features</a:t>
            </a:r>
          </a:p>
          <a:p>
            <a:pPr lvl="1"/>
            <a:r>
              <a:rPr lang="en-US" dirty="0"/>
              <a:t>Splits: </a:t>
            </a:r>
          </a:p>
          <a:p>
            <a:pPr lvl="2"/>
            <a:r>
              <a:rPr lang="en-US" dirty="0"/>
              <a:t>Test, Validation (Dev), Train</a:t>
            </a:r>
          </a:p>
          <a:p>
            <a:pPr lvl="1"/>
            <a:r>
              <a:rPr lang="en-US" dirty="0"/>
              <a:t>Metrics</a:t>
            </a:r>
          </a:p>
          <a:p>
            <a:pPr lvl="1"/>
            <a:r>
              <a:rPr lang="en-US" dirty="0"/>
              <a:t>Leaderboard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AE5553-2749-D13D-2610-720FA4497D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Hubs</a:t>
            </a:r>
          </a:p>
        </p:txBody>
      </p:sp>
      <p:pic>
        <p:nvPicPr>
          <p:cNvPr id="10" name="Content Placeholder 8" descr="Text&#10;&#10;Description automatically generated with medium confidence">
            <a:extLst>
              <a:ext uri="{FF2B5EF4-FFF2-40B4-BE49-F238E27FC236}">
                <a16:creationId xmlns:a16="http://schemas.microsoft.com/office/drawing/2014/main" id="{4EC38910-3CC9-A5B4-D4BA-4AB42A5042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712373"/>
            <a:ext cx="2953333" cy="1467824"/>
          </a:xfrm>
          <a:prstGeom prst="rect">
            <a:avLst/>
          </a:prstGeom>
        </p:spPr>
      </p:pic>
      <p:pic>
        <p:nvPicPr>
          <p:cNvPr id="11" name="Content Placeholder 10" descr="Shape&#10;&#10;Description automatically generated with low confidence">
            <a:extLst>
              <a:ext uri="{FF2B5EF4-FFF2-40B4-BE49-F238E27FC236}">
                <a16:creationId xmlns:a16="http://schemas.microsoft.com/office/drawing/2014/main" id="{C0E242D4-D9B8-98F9-F835-A014409169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3333" y="5706023"/>
            <a:ext cx="3850934" cy="12231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618AEFAA-2FB3-2E80-6C9F-6CB03D7D6895}"/>
                  </a:ext>
                </a:extLst>
              </p:cNvPr>
              <p:cNvSpPr/>
              <p:nvPr/>
            </p:nvSpPr>
            <p:spPr>
              <a:xfrm>
                <a:off x="9700450" y="4347369"/>
                <a:ext cx="2020063" cy="823912"/>
              </a:xfrm>
              <a:prstGeom prst="wedgeRoundRectCallout">
                <a:avLst>
                  <a:gd name="adj1" fmla="val -83124"/>
                  <a:gd name="adj2" fmla="val 1587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Growing Quickly</a:t>
                </a:r>
              </a:p>
              <a:p>
                <a:pPr algn="ctr"/>
                <a:r>
                  <a:rPr lang="en-US" sz="2000" dirty="0"/>
                  <a:t>(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2000" dirty="0"/>
                  <a:t>x/year)</a:t>
                </a:r>
              </a:p>
            </p:txBody>
          </p:sp>
        </mc:Choice>
        <mc:Fallback xmlns="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618AEFAA-2FB3-2E80-6C9F-6CB03D7D68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0450" y="4347369"/>
                <a:ext cx="2020063" cy="823912"/>
              </a:xfrm>
              <a:prstGeom prst="wedgeRoundRectCallout">
                <a:avLst>
                  <a:gd name="adj1" fmla="val -83124"/>
                  <a:gd name="adj2" fmla="val 15871"/>
                  <a:gd name="adj3" fmla="val 16667"/>
                </a:avLst>
              </a:prstGeom>
              <a:blipFill>
                <a:blip r:embed="rId7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04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3FC0E33-3458-C349-2D2C-7E1648B6C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Skills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50C5C17-AB73-9040-9632-40916540A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Extremely Easy/Valuable (inference/</a:t>
            </a:r>
            <a:r>
              <a:rPr lang="en-US" i="1" dirty="0"/>
              <a:t>predict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Ability to download datasets and models from hubs</a:t>
            </a:r>
          </a:p>
          <a:p>
            <a:pPr lvl="2"/>
            <a:r>
              <a:rPr lang="en-US" dirty="0"/>
              <a:t>and use them (as is, for their intended purpose)</a:t>
            </a:r>
          </a:p>
          <a:p>
            <a:pPr lvl="1"/>
            <a:r>
              <a:rPr lang="en-US" dirty="0"/>
              <a:t>Many grad students (and undergrads) can do this</a:t>
            </a:r>
          </a:p>
          <a:p>
            <a:pPr lvl="2"/>
            <a:r>
              <a:rPr lang="en-US" dirty="0"/>
              <a:t>but less so, for people with “more” experience</a:t>
            </a:r>
          </a:p>
          <a:p>
            <a:r>
              <a:rPr lang="en-US" dirty="0"/>
              <a:t>Very Easy/Valuable (fine-tuning/</a:t>
            </a:r>
            <a:r>
              <a:rPr lang="en-US" i="1" dirty="0"/>
              <a:t>fit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Ability to modify models on hubs</a:t>
            </a:r>
          </a:p>
          <a:p>
            <a:pPr lvl="2"/>
            <a:r>
              <a:rPr lang="en-US" dirty="0"/>
              <a:t>and use them in novel ways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63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1AADC-071C-F69D-A46B-593713E15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new;</a:t>
            </a:r>
            <a:br>
              <a:rPr lang="en-US" dirty="0"/>
            </a:br>
            <a:r>
              <a:rPr lang="en-US" dirty="0"/>
              <a:t>Why so much recent excitement?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3FF03C-6646-C9AF-2033-741D730E054D}"/>
              </a:ext>
            </a:extLst>
          </p:cNvPr>
          <p:cNvSpPr txBox="1"/>
          <p:nvPr/>
        </p:nvSpPr>
        <p:spPr>
          <a:xfrm>
            <a:off x="898558" y="1952980"/>
            <a:ext cx="6034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Prompt Engineering: Who is Lesley Stahl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74473FEF-2153-1FE2-E9C1-DA4273F4D777}"/>
              </a:ext>
            </a:extLst>
          </p:cNvPr>
          <p:cNvSpPr/>
          <p:nvPr/>
        </p:nvSpPr>
        <p:spPr>
          <a:xfrm>
            <a:off x="8149641" y="1677496"/>
            <a:ext cx="2008772" cy="899710"/>
          </a:xfrm>
          <a:prstGeom prst="wedgeRoundRectCallout">
            <a:avLst>
              <a:gd name="adj1" fmla="val -105282"/>
              <a:gd name="adj2" fmla="val 130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Prompting is programming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FDABE43B-249C-FC36-8D3B-047F817545DE}"/>
              </a:ext>
            </a:extLst>
          </p:cNvPr>
          <p:cNvSpPr/>
          <p:nvPr/>
        </p:nvSpPr>
        <p:spPr>
          <a:xfrm>
            <a:off x="9092615" y="2896696"/>
            <a:ext cx="1946860" cy="1184768"/>
          </a:xfrm>
          <a:prstGeom prst="wedgeRoundRectCallout">
            <a:avLst>
              <a:gd name="adj1" fmla="val -105282"/>
              <a:gd name="adj2" fmla="val 130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“Hallucination” has become a technical term</a:t>
            </a:r>
          </a:p>
        </p:txBody>
      </p:sp>
      <p:pic>
        <p:nvPicPr>
          <p:cNvPr id="8" name="Content Placeholder 8" descr="A person in a cowboy hat and cape&#10;&#10;Description automatically generated with low confidence">
            <a:extLst>
              <a:ext uri="{FF2B5EF4-FFF2-40B4-BE49-F238E27FC236}">
                <a16:creationId xmlns:a16="http://schemas.microsoft.com/office/drawing/2014/main" id="{0A8E02B0-9315-BF53-1139-F81CC9280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7838" y="4604399"/>
            <a:ext cx="2721869" cy="2155014"/>
          </a:xfrm>
          <a:prstGeom prst="rect">
            <a:avLst/>
          </a:prstGeom>
          <a:ln>
            <a:noFill/>
          </a:ln>
        </p:spPr>
      </p:pic>
      <p:pic>
        <p:nvPicPr>
          <p:cNvPr id="9" name="good-bad-ugly-whistle-shorter.wav">
            <a:hlinkClick r:id="" action="ppaction://media"/>
            <a:extLst>
              <a:ext uri="{FF2B5EF4-FFF2-40B4-BE49-F238E27FC236}">
                <a16:creationId xmlns:a16="http://schemas.microsoft.com/office/drawing/2014/main" id="{69226545-BA82-1F5F-1882-19DD673F6B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29902" y="4698315"/>
            <a:ext cx="812800" cy="812800"/>
          </a:xfrm>
          <a:prstGeom prst="rect">
            <a:avLst/>
          </a:prstGeom>
        </p:spPr>
      </p:pic>
      <p:pic>
        <p:nvPicPr>
          <p:cNvPr id="4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74A72BB-0D85-C9DC-60B5-FDA1B1684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984283" y="2581603"/>
            <a:ext cx="6811930" cy="360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6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443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0219A-7A55-2EAF-90AD-88107985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170" y="291453"/>
            <a:ext cx="470020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Easy, </a:t>
            </a:r>
            <a:br>
              <a:rPr lang="en-US" dirty="0"/>
            </a:br>
            <a:r>
              <a:rPr lang="en-US" dirty="0"/>
              <a:t>the Hard </a:t>
            </a:r>
            <a:br>
              <a:rPr lang="en-US" dirty="0"/>
            </a:br>
            <a:r>
              <a:rPr lang="en-US" dirty="0"/>
              <a:t>and the Ugly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FDEF51B-0D4E-376C-8D79-326F27EE73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246" y="2088634"/>
            <a:ext cx="7238920" cy="468702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Easy</a:t>
            </a:r>
          </a:p>
          <a:p>
            <a:pPr lvl="1"/>
            <a:r>
              <a:rPr lang="en-US" dirty="0"/>
              <a:t>Inference (</a:t>
            </a:r>
            <a:r>
              <a:rPr lang="en-US" i="1" dirty="0"/>
              <a:t>fit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Fine-Tuning (</a:t>
            </a:r>
            <a:r>
              <a:rPr lang="en-US" i="1" dirty="0"/>
              <a:t>predict</a:t>
            </a:r>
            <a:r>
              <a:rPr lang="en-US" dirty="0"/>
              <a:t>)</a:t>
            </a:r>
          </a:p>
          <a:p>
            <a:r>
              <a:rPr lang="en-US" dirty="0"/>
              <a:t>Hard</a:t>
            </a:r>
          </a:p>
          <a:p>
            <a:pPr lvl="1"/>
            <a:r>
              <a:rPr lang="en-US" dirty="0"/>
              <a:t>Pre-training</a:t>
            </a:r>
          </a:p>
          <a:p>
            <a:r>
              <a:rPr lang="en-US" dirty="0"/>
              <a:t>Ugly (Responsible AI)</a:t>
            </a:r>
          </a:p>
          <a:p>
            <a:pPr lvl="1"/>
            <a:r>
              <a:rPr lang="en-US" dirty="0"/>
              <a:t>Bias</a:t>
            </a:r>
          </a:p>
          <a:p>
            <a:pPr lvl="1"/>
            <a:r>
              <a:rPr lang="en-US" dirty="0"/>
              <a:t>Toxicity</a:t>
            </a:r>
          </a:p>
          <a:p>
            <a:pPr lvl="1"/>
            <a:r>
              <a:rPr lang="en-US" dirty="0"/>
              <a:t>Misinformation</a:t>
            </a:r>
          </a:p>
          <a:p>
            <a:pPr lvl="1"/>
            <a:r>
              <a:rPr lang="en-US" dirty="0"/>
              <a:t>Hallucinations</a:t>
            </a:r>
          </a:p>
          <a:p>
            <a:pPr lvl="1"/>
            <a:r>
              <a:rPr lang="en-US" dirty="0"/>
              <a:t>Plagiarism</a:t>
            </a:r>
          </a:p>
          <a:p>
            <a:endParaRPr lang="en-US" dirty="0"/>
          </a:p>
        </p:txBody>
      </p:sp>
      <p:pic>
        <p:nvPicPr>
          <p:cNvPr id="4" name="good-bad-ugly-whistle.mp3">
            <a:hlinkClick r:id="" action="ppaction://media"/>
            <a:extLst>
              <a:ext uri="{FF2B5EF4-FFF2-40B4-BE49-F238E27FC236}">
                <a16:creationId xmlns:a16="http://schemas.microsoft.com/office/drawing/2014/main" id="{45DB7F64-4B6F-E747-60B7-57D3790578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2574" y="412750"/>
            <a:ext cx="812800" cy="812800"/>
          </a:xfrm>
          <a:prstGeom prst="rect">
            <a:avLst/>
          </a:prstGeom>
        </p:spPr>
      </p:pic>
      <p:pic>
        <p:nvPicPr>
          <p:cNvPr id="9" name="Content Placeholder 8" descr="A person in a cowboy hat and cape&#10;&#10;Description automatically generated with low confidence">
            <a:extLst>
              <a:ext uri="{FF2B5EF4-FFF2-40B4-BE49-F238E27FC236}">
                <a16:creationId xmlns:a16="http://schemas.microsoft.com/office/drawing/2014/main" id="{EEB35C75-150A-77E8-5B98-B9E461D0E2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3894065" y="288188"/>
            <a:ext cx="8297935" cy="656981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725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93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02D98329-0379-0E4E-B4C2-14E82F028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74" y="2319758"/>
            <a:ext cx="10457022" cy="1675094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8893A05-CE16-8B41-90CB-49515B17F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Easy: Classification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035C6A-4CEB-EE46-A78E-E98EDD11C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0E42C7-689A-C941-8E48-8B78ACD9E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89BB66-4B0C-8145-A40B-B069A79C3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</a:t>
            </a:fld>
            <a:endParaRPr lang="en-US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01DB32D-AC28-594C-861A-B8C72D1E0013}"/>
              </a:ext>
            </a:extLst>
          </p:cNvPr>
          <p:cNvSpPr txBox="1">
            <a:spLocks/>
          </p:cNvSpPr>
          <p:nvPr/>
        </p:nvSpPr>
        <p:spPr>
          <a:xfrm>
            <a:off x="790327" y="1690688"/>
            <a:ext cx="3987331" cy="427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ounded Rectangular Callout 28">
                <a:extLst>
                  <a:ext uri="{FF2B5EF4-FFF2-40B4-BE49-F238E27FC236}">
                    <a16:creationId xmlns:a16="http://schemas.microsoft.com/office/drawing/2014/main" id="{35A1606C-7734-C241-9271-3A635212A06D}"/>
                  </a:ext>
                </a:extLst>
              </p:cNvPr>
              <p:cNvSpPr/>
              <p:nvPr/>
            </p:nvSpPr>
            <p:spPr>
              <a:xfrm>
                <a:off x="5974994" y="550967"/>
                <a:ext cx="1840486" cy="644281"/>
              </a:xfrm>
              <a:prstGeom prst="wedgeRoundRectCallout">
                <a:avLst>
                  <a:gd name="adj1" fmla="val -83124"/>
                  <a:gd name="adj2" fmla="val 1587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acc>
                        <m:accPr>
                          <m:chr m:val="̂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Rounded Rectangular Callout 28">
                <a:extLst>
                  <a:ext uri="{FF2B5EF4-FFF2-40B4-BE49-F238E27FC236}">
                    <a16:creationId xmlns:a16="http://schemas.microsoft.com/office/drawing/2014/main" id="{35A1606C-7734-C241-9271-3A635212A0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994" y="550967"/>
                <a:ext cx="1840486" cy="644281"/>
              </a:xfrm>
              <a:prstGeom prst="wedgeRoundRectCallout">
                <a:avLst>
                  <a:gd name="adj1" fmla="val -83124"/>
                  <a:gd name="adj2" fmla="val 15871"/>
                  <a:gd name="adj3" fmla="val 16667"/>
                </a:avLst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ounded Rectangular Callout 29">
                <a:extLst>
                  <a:ext uri="{FF2B5EF4-FFF2-40B4-BE49-F238E27FC236}">
                    <a16:creationId xmlns:a16="http://schemas.microsoft.com/office/drawing/2014/main" id="{8396F739-5B06-1248-A937-6A2F32E1273E}"/>
                  </a:ext>
                </a:extLst>
              </p:cNvPr>
              <p:cNvSpPr/>
              <p:nvPr/>
            </p:nvSpPr>
            <p:spPr>
              <a:xfrm>
                <a:off x="2015879" y="3930485"/>
                <a:ext cx="442347" cy="435217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Rounded Rectangular Callout 29">
                <a:extLst>
                  <a:ext uri="{FF2B5EF4-FFF2-40B4-BE49-F238E27FC236}">
                    <a16:creationId xmlns:a16="http://schemas.microsoft.com/office/drawing/2014/main" id="{8396F739-5B06-1248-A937-6A2F32E127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879" y="3930485"/>
                <a:ext cx="442347" cy="435217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ounded Rectangular Callout 30">
                <a:extLst>
                  <a:ext uri="{FF2B5EF4-FFF2-40B4-BE49-F238E27FC236}">
                    <a16:creationId xmlns:a16="http://schemas.microsoft.com/office/drawing/2014/main" id="{1FAC9B82-7A8E-5C4A-A50B-7B443285ED9A}"/>
                  </a:ext>
                </a:extLst>
              </p:cNvPr>
              <p:cNvSpPr/>
              <p:nvPr/>
            </p:nvSpPr>
            <p:spPr>
              <a:xfrm>
                <a:off x="4335311" y="3930484"/>
                <a:ext cx="442347" cy="48539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ounded Rectangular Callout 30">
                <a:extLst>
                  <a:ext uri="{FF2B5EF4-FFF2-40B4-BE49-F238E27FC236}">
                    <a16:creationId xmlns:a16="http://schemas.microsoft.com/office/drawing/2014/main" id="{1FAC9B82-7A8E-5C4A-A50B-7B443285ED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311" y="3930484"/>
                <a:ext cx="442347" cy="48539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ounded Rectangular Callout 31">
            <a:extLst>
              <a:ext uri="{FF2B5EF4-FFF2-40B4-BE49-F238E27FC236}">
                <a16:creationId xmlns:a16="http://schemas.microsoft.com/office/drawing/2014/main" id="{E1BB0C7B-B99E-A34D-8DC0-033412D9FC17}"/>
              </a:ext>
            </a:extLst>
          </p:cNvPr>
          <p:cNvSpPr/>
          <p:nvPr/>
        </p:nvSpPr>
        <p:spPr>
          <a:xfrm>
            <a:off x="6076684" y="3924498"/>
            <a:ext cx="1060095" cy="535990"/>
          </a:xfrm>
          <a:prstGeom prst="wedgeRoundRectCallout">
            <a:avLst>
              <a:gd name="adj1" fmla="val -21875"/>
              <a:gd name="adj2" fmla="val -917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Score</a:t>
            </a: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AB95B6CD-DA13-4F15-D2CF-8BD5C828493E}"/>
              </a:ext>
            </a:extLst>
          </p:cNvPr>
          <p:cNvSpPr/>
          <p:nvPr/>
        </p:nvSpPr>
        <p:spPr>
          <a:xfrm>
            <a:off x="3639553" y="4973390"/>
            <a:ext cx="5485198" cy="961929"/>
          </a:xfrm>
          <a:prstGeom prst="wedgeRoundRectCallout">
            <a:avLst>
              <a:gd name="adj1" fmla="val -21591"/>
              <a:gd name="adj2" fmla="val -2172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Little Language</a:t>
            </a:r>
          </a:p>
          <a:p>
            <a:pPr algn="ctr"/>
            <a:r>
              <a:rPr lang="en-US" sz="2400" dirty="0"/>
              <a:t>aka, Domain Specific Language (DSL)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5367A2-8149-85BC-44FF-0A66BEBE7B54}"/>
              </a:ext>
            </a:extLst>
          </p:cNvPr>
          <p:cNvSpPr/>
          <p:nvPr/>
        </p:nvSpPr>
        <p:spPr>
          <a:xfrm>
            <a:off x="838200" y="3296653"/>
            <a:ext cx="8594558" cy="560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51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2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BCF1617-14D5-7076-9E65-BA9B16E91F5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Examples of Inference in NLP (and Beyond)</a:t>
                </a:r>
                <a:br>
                  <a:rPr lang="en-US" dirty="0"/>
                </a:br>
                <a:r>
                  <a:rPr lang="en-US" dirty="0"/>
                  <a:t>Inference: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)→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BCF1617-14D5-7076-9E65-BA9B16E91F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13333" b="-2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19C5C-3424-9070-7E21-AB5D16DD11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  <a:p>
            <a:pPr lvl="1"/>
            <a:r>
              <a:rPr lang="en-US" dirty="0"/>
              <a:t>Sentiment</a:t>
            </a:r>
          </a:p>
          <a:p>
            <a:pPr lvl="1"/>
            <a:r>
              <a:rPr lang="en-US" dirty="0"/>
              <a:t>Emotion</a:t>
            </a:r>
          </a:p>
          <a:p>
            <a:pPr lvl="1"/>
            <a:r>
              <a:rPr lang="en-US" dirty="0"/>
              <a:t>Hate Speech</a:t>
            </a:r>
          </a:p>
          <a:p>
            <a:r>
              <a:rPr lang="en-US" dirty="0"/>
              <a:t>Cloze Task (Fill Mask)</a:t>
            </a:r>
          </a:p>
          <a:p>
            <a:r>
              <a:rPr lang="en-US" dirty="0"/>
              <a:t>Part of Speech Tagging</a:t>
            </a:r>
          </a:p>
          <a:p>
            <a:r>
              <a:rPr lang="en-US" dirty="0"/>
              <a:t>Question Answering (</a:t>
            </a:r>
            <a:r>
              <a:rPr lang="en-US" dirty="0" err="1"/>
              <a:t>SQuAD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6DDAE4-AB5A-327D-AB45-B9AEF56B572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Entailment (GLUE)</a:t>
            </a:r>
          </a:p>
          <a:p>
            <a:r>
              <a:rPr lang="en-US" dirty="0"/>
              <a:t>Machine Translation</a:t>
            </a:r>
          </a:p>
          <a:p>
            <a:r>
              <a:rPr lang="en-US" dirty="0"/>
              <a:t>Speech</a:t>
            </a:r>
          </a:p>
          <a:p>
            <a:pPr lvl="1"/>
            <a:r>
              <a:rPr lang="en-US" dirty="0"/>
              <a:t>Speech-to-Text</a:t>
            </a:r>
          </a:p>
          <a:p>
            <a:pPr lvl="1"/>
            <a:r>
              <a:rPr lang="en-US" dirty="0"/>
              <a:t>Text-to-Speech</a:t>
            </a:r>
          </a:p>
          <a:p>
            <a:r>
              <a:rPr lang="en-US" dirty="0"/>
              <a:t>Vision</a:t>
            </a:r>
          </a:p>
          <a:p>
            <a:pPr lvl="1"/>
            <a:r>
              <a:rPr lang="en-US" dirty="0"/>
              <a:t>Classify Objects</a:t>
            </a:r>
          </a:p>
          <a:p>
            <a:pPr lvl="1"/>
            <a:r>
              <a:rPr lang="en-US" dirty="0"/>
              <a:t>Add Captions</a:t>
            </a:r>
          </a:p>
        </p:txBody>
      </p:sp>
    </p:spTree>
    <p:extLst>
      <p:ext uri="{BB962C8B-B14F-4D97-AF65-F5344CB8AC3E}">
        <p14:creationId xmlns:p14="http://schemas.microsoft.com/office/powerpoint/2010/main" val="1326841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6AEE48F-6354-A849-32A6-5544BCF1A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Inference Tasks: Classification, Fill Mask, …</a:t>
            </a:r>
            <a:br>
              <a:rPr lang="en-US" dirty="0"/>
            </a:b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echo … |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gft_predict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–task fill-mask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D5B1DE39-C112-0CDD-43D2-FAFDD18C22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818656"/>
              </p:ext>
            </p:extLst>
          </p:nvPr>
        </p:nvGraphicFramePr>
        <p:xfrm>
          <a:off x="421478" y="1804392"/>
          <a:ext cx="11349043" cy="4764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6915">
                  <a:extLst>
                    <a:ext uri="{9D8B030D-6E8A-4147-A177-3AD203B41FA5}">
                      <a16:colId xmlns:a16="http://schemas.microsoft.com/office/drawing/2014/main" val="2591693650"/>
                    </a:ext>
                  </a:extLst>
                </a:gridCol>
                <a:gridCol w="1030903">
                  <a:extLst>
                    <a:ext uri="{9D8B030D-6E8A-4147-A177-3AD203B41FA5}">
                      <a16:colId xmlns:a16="http://schemas.microsoft.com/office/drawing/2014/main" val="3299756943"/>
                    </a:ext>
                  </a:extLst>
                </a:gridCol>
                <a:gridCol w="1030903">
                  <a:extLst>
                    <a:ext uri="{9D8B030D-6E8A-4147-A177-3AD203B41FA5}">
                      <a16:colId xmlns:a16="http://schemas.microsoft.com/office/drawing/2014/main" val="2869335658"/>
                    </a:ext>
                  </a:extLst>
                </a:gridCol>
                <a:gridCol w="1030903">
                  <a:extLst>
                    <a:ext uri="{9D8B030D-6E8A-4147-A177-3AD203B41FA5}">
                      <a16:colId xmlns:a16="http://schemas.microsoft.com/office/drawing/2014/main" val="3035160715"/>
                    </a:ext>
                  </a:extLst>
                </a:gridCol>
                <a:gridCol w="1030903">
                  <a:extLst>
                    <a:ext uri="{9D8B030D-6E8A-4147-A177-3AD203B41FA5}">
                      <a16:colId xmlns:a16="http://schemas.microsoft.com/office/drawing/2014/main" val="1337641381"/>
                    </a:ext>
                  </a:extLst>
                </a:gridCol>
                <a:gridCol w="1030903">
                  <a:extLst>
                    <a:ext uri="{9D8B030D-6E8A-4147-A177-3AD203B41FA5}">
                      <a16:colId xmlns:a16="http://schemas.microsoft.com/office/drawing/2014/main" val="1155218791"/>
                    </a:ext>
                  </a:extLst>
                </a:gridCol>
                <a:gridCol w="1030903">
                  <a:extLst>
                    <a:ext uri="{9D8B030D-6E8A-4147-A177-3AD203B41FA5}">
                      <a16:colId xmlns:a16="http://schemas.microsoft.com/office/drawing/2014/main" val="3529029409"/>
                    </a:ext>
                  </a:extLst>
                </a:gridCol>
                <a:gridCol w="1030903">
                  <a:extLst>
                    <a:ext uri="{9D8B030D-6E8A-4147-A177-3AD203B41FA5}">
                      <a16:colId xmlns:a16="http://schemas.microsoft.com/office/drawing/2014/main" val="2091132336"/>
                    </a:ext>
                  </a:extLst>
                </a:gridCol>
                <a:gridCol w="1246642">
                  <a:extLst>
                    <a:ext uri="{9D8B030D-6E8A-4147-A177-3AD203B41FA5}">
                      <a16:colId xmlns:a16="http://schemas.microsoft.com/office/drawing/2014/main" val="4121183608"/>
                    </a:ext>
                  </a:extLst>
                </a:gridCol>
                <a:gridCol w="919165">
                  <a:extLst>
                    <a:ext uri="{9D8B030D-6E8A-4147-A177-3AD203B41FA5}">
                      <a16:colId xmlns:a16="http://schemas.microsoft.com/office/drawing/2014/main" val="3210954524"/>
                    </a:ext>
                  </a:extLst>
                </a:gridCol>
              </a:tblGrid>
              <a:tr h="595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Input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Choice 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Choice 2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Choice 3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Choice 3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All Other Choices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782240"/>
                  </a:ext>
                </a:extLst>
              </a:tr>
              <a:tr h="595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I &lt;mask&gt; you</a:t>
                      </a:r>
                      <a:endParaRPr lang="en-US" sz="16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8861" marR="8861" marT="88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miss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30%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love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17%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salute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16%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thank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7%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37%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/>
                </a:tc>
                <a:extLst>
                  <a:ext uri="{0D108BD9-81ED-4DB2-BD59-A6C34878D82A}">
                    <a16:rowId xmlns:a16="http://schemas.microsoft.com/office/drawing/2014/main" val="2860502546"/>
                  </a:ext>
                </a:extLst>
              </a:tr>
              <a:tr h="595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I &lt;mask&gt; him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8861" marR="8861" marT="88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love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14%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miss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13%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forgive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6%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salute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5%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68%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/>
                </a:tc>
                <a:extLst>
                  <a:ext uri="{0D108BD9-81ED-4DB2-BD59-A6C34878D82A}">
                    <a16:rowId xmlns:a16="http://schemas.microsoft.com/office/drawing/2014/main" val="597936790"/>
                  </a:ext>
                </a:extLst>
              </a:tr>
              <a:tr h="595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I &lt;mask&gt; her</a:t>
                      </a:r>
                      <a:endParaRPr lang="en-US" sz="16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8861" marR="8861" marT="88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love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16%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miss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12%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forgive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5%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adore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5%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67%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/>
                </a:tc>
                <a:extLst>
                  <a:ext uri="{0D108BD9-81ED-4DB2-BD59-A6C34878D82A}">
                    <a16:rowId xmlns:a16="http://schemas.microsoft.com/office/drawing/2014/main" val="2716209172"/>
                  </a:ext>
                </a:extLst>
              </a:tr>
              <a:tr h="595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I love &lt;mask&gt; </a:t>
                      </a:r>
                      <a:endParaRPr lang="en-US" sz="16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8861" marR="8861" marT="88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him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cats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her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it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94%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/>
                </a:tc>
                <a:extLst>
                  <a:ext uri="{0D108BD9-81ED-4DB2-BD59-A6C34878D82A}">
                    <a16:rowId xmlns:a16="http://schemas.microsoft.com/office/drawing/2014/main" val="3688834797"/>
                  </a:ext>
                </a:extLst>
              </a:tr>
              <a:tr h="595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I &lt;mask&gt; New York</a:t>
                      </a:r>
                      <a:endParaRPr lang="en-US" sz="16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8861" marR="8861" marT="88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love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33%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miss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17%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hate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15%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LOVE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36%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/>
                </a:tc>
                <a:extLst>
                  <a:ext uri="{0D108BD9-81ED-4DB2-BD59-A6C34878D82A}">
                    <a16:rowId xmlns:a16="http://schemas.microsoft.com/office/drawing/2014/main" val="3009888989"/>
                  </a:ext>
                </a:extLst>
              </a:tr>
              <a:tr h="595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I love the &lt;mask&gt; guy</a:t>
                      </a:r>
                      <a:endParaRPr lang="en-US" sz="16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8861" marR="8861" marT="88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pizza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funny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old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bald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95%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/>
                </a:tc>
                <a:extLst>
                  <a:ext uri="{0D108BD9-81ED-4DB2-BD59-A6C34878D82A}">
                    <a16:rowId xmlns:a16="http://schemas.microsoft.com/office/drawing/2014/main" val="337285463"/>
                  </a:ext>
                </a:extLst>
              </a:tr>
              <a:tr h="595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I hate the &lt;mask&gt; guy</a:t>
                      </a:r>
                      <a:endParaRPr lang="en-US" sz="16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8861" marR="8861" marT="88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fucking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pizza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bad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wrong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93%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/>
                </a:tc>
                <a:extLst>
                  <a:ext uri="{0D108BD9-81ED-4DB2-BD59-A6C34878D82A}">
                    <a16:rowId xmlns:a16="http://schemas.microsoft.com/office/drawing/2014/main" val="42603089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1366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01858-EF7C-9FFC-8EEB-EA805139D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96" y="53254"/>
            <a:ext cx="3785151" cy="1325563"/>
          </a:xfrm>
        </p:spPr>
        <p:txBody>
          <a:bodyPr/>
          <a:lstStyle/>
          <a:p>
            <a:r>
              <a:rPr lang="en-US" dirty="0"/>
              <a:t>Lots of History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EA040B1-EE07-0681-471F-E37B40399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698" y="1044594"/>
            <a:ext cx="5157787" cy="816937"/>
          </a:xfrm>
        </p:spPr>
        <p:txBody>
          <a:bodyPr>
            <a:noAutofit/>
          </a:bodyPr>
          <a:lstStyle/>
          <a:p>
            <a:r>
              <a:rPr lang="en-US" dirty="0"/>
              <a:t>Shannon Entropy (1948)</a:t>
            </a:r>
          </a:p>
          <a:p>
            <a:r>
              <a:rPr lang="en-US" dirty="0"/>
              <a:t>Information Theory, Electrical </a:t>
            </a:r>
            <a:r>
              <a:rPr lang="en-US" dirty="0" err="1"/>
              <a:t>Eng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653F8D-D51C-D205-4F5C-D8B7ECA947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43613" y="943244"/>
            <a:ext cx="5183188" cy="871146"/>
          </a:xfrm>
        </p:spPr>
        <p:txBody>
          <a:bodyPr>
            <a:noAutofit/>
          </a:bodyPr>
          <a:lstStyle/>
          <a:p>
            <a:r>
              <a:rPr lang="en-US" dirty="0"/>
              <a:t>Cloze Task (1953) </a:t>
            </a:r>
          </a:p>
          <a:p>
            <a:r>
              <a:rPr lang="en-US" dirty="0"/>
              <a:t>from Gestalt Psychology</a:t>
            </a:r>
          </a:p>
        </p:txBody>
      </p:sp>
      <p:pic>
        <p:nvPicPr>
          <p:cNvPr id="17" name="Content Placeholder 16" descr="A black and white text on a white background&#10;&#10;Description automatically generated">
            <a:extLst>
              <a:ext uri="{FF2B5EF4-FFF2-40B4-BE49-F238E27FC236}">
                <a16:creationId xmlns:a16="http://schemas.microsoft.com/office/drawing/2014/main" id="{576D63C2-3071-AB01-562A-A176E73E7B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33396" y="5419538"/>
            <a:ext cx="5157787" cy="1956401"/>
          </a:xfrm>
        </p:spPr>
      </p:pic>
      <p:pic>
        <p:nvPicPr>
          <p:cNvPr id="15" name="Content Placeholder 4" descr="A black and white document with text&#10;&#10;Description automatically generated">
            <a:extLst>
              <a:ext uri="{FF2B5EF4-FFF2-40B4-BE49-F238E27FC236}">
                <a16:creationId xmlns:a16="http://schemas.microsoft.com/office/drawing/2014/main" id="{7940D644-02CC-BD56-2453-6A326FE5461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717068" y="1861531"/>
            <a:ext cx="5836278" cy="4349150"/>
          </a:xfrm>
        </p:spPr>
      </p:pic>
      <p:pic>
        <p:nvPicPr>
          <p:cNvPr id="21" name="Picture 20" descr="A cover of a book&#10;&#10;Description automatically generated">
            <a:extLst>
              <a:ext uri="{FF2B5EF4-FFF2-40B4-BE49-F238E27FC236}">
                <a16:creationId xmlns:a16="http://schemas.microsoft.com/office/drawing/2014/main" id="{DC7B881B-591F-1AC7-6BE4-2DB8A77DD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98" y="1877427"/>
            <a:ext cx="4182098" cy="1361613"/>
          </a:xfrm>
          <a:prstGeom prst="rect">
            <a:avLst/>
          </a:prstGeom>
        </p:spPr>
      </p:pic>
      <p:pic>
        <p:nvPicPr>
          <p:cNvPr id="22" name="Content Placeholder 13" descr="A diagram of a communication system&#10;&#10;Description automatically generated">
            <a:extLst>
              <a:ext uri="{FF2B5EF4-FFF2-40B4-BE49-F238E27FC236}">
                <a16:creationId xmlns:a16="http://schemas.microsoft.com/office/drawing/2014/main" id="{A2B171F5-D247-D434-5720-75DAA9F123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595" y="3270831"/>
            <a:ext cx="3772129" cy="18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26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01858-EF7C-9FFC-8EEB-EA805139D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Cloze Task</a:t>
            </a:r>
            <a:br>
              <a:rPr lang="en-US" dirty="0"/>
            </a:br>
            <a:r>
              <a:rPr lang="en-US" dirty="0"/>
              <a:t>(aka, Fill Mask, “Hangman,” “The Match Game”)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EA040B1-EE07-0681-471F-E37B403998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Shannon Entropy (1940s &amp; 1950s)</a:t>
            </a:r>
          </a:p>
          <a:p>
            <a:r>
              <a:rPr lang="en-US" dirty="0"/>
              <a:t>Information Theory, Electrical </a:t>
            </a:r>
            <a:r>
              <a:rPr lang="en-US" dirty="0" err="1"/>
              <a:t>Eng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653F8D-D51C-D205-4F5C-D8B7ECA947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Cloze Task (1953) </a:t>
            </a:r>
          </a:p>
          <a:p>
            <a:r>
              <a:rPr lang="en-US" dirty="0"/>
              <a:t>Gestalt Psychology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CF1216A-6A04-C4AB-BF15-0DBF7191D68D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34509" y="2505075"/>
            <a:ext cx="4458569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53EFBD-8228-00C3-2286-1452A67DF469}"/>
              </a:ext>
            </a:extLst>
          </p:cNvPr>
          <p:cNvSpPr txBox="1"/>
          <p:nvPr/>
        </p:nvSpPr>
        <p:spPr>
          <a:xfrm>
            <a:off x="6172200" y="6231265"/>
            <a:ext cx="4776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By Laurie Sullivan - DSC01784, CC BY 2.0, </a:t>
            </a:r>
            <a:r>
              <a:rPr lang="en-US" sz="1400" dirty="0">
                <a:hlinkClick r:id="rId3"/>
              </a:rPr>
              <a:t>https://commons.wikimedia.org/w/index.php?curid=62727253</a:t>
            </a:r>
            <a:r>
              <a:rPr lang="en-US" sz="1400" dirty="0"/>
              <a:t> </a:t>
            </a:r>
          </a:p>
        </p:txBody>
      </p:sp>
      <p:pic>
        <p:nvPicPr>
          <p:cNvPr id="20" name="Content Placeholder 19" descr="A close-up of a quiz&#10;&#10;Description automatically generated">
            <a:extLst>
              <a:ext uri="{FF2B5EF4-FFF2-40B4-BE49-F238E27FC236}">
                <a16:creationId xmlns:a16="http://schemas.microsoft.com/office/drawing/2014/main" id="{32652094-5386-ACBA-8D5B-D55A59B0C2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39788" y="2691886"/>
            <a:ext cx="5157787" cy="331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7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6AEE48F-6354-A849-32A6-5544BCF1A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Inference Tasks: Classification, Fill Mask, …</a:t>
            </a:r>
            <a:br>
              <a:rPr lang="en-US" dirty="0"/>
            </a:b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echo … |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gft_predict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–task fill-mask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8ADE2-C360-3D17-1126-333F4761E5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BERT: Fill-Mask (Delvin et al, 2019)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D5B1DE39-C112-0CDD-43D2-FAFDD18C226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81193562"/>
              </p:ext>
            </p:extLst>
          </p:nvPr>
        </p:nvGraphicFramePr>
        <p:xfrm>
          <a:off x="839788" y="2505075"/>
          <a:ext cx="5157786" cy="43062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43753">
                  <a:extLst>
                    <a:ext uri="{9D8B030D-6E8A-4147-A177-3AD203B41FA5}">
                      <a16:colId xmlns:a16="http://schemas.microsoft.com/office/drawing/2014/main" val="2591693650"/>
                    </a:ext>
                  </a:extLst>
                </a:gridCol>
                <a:gridCol w="784412">
                  <a:extLst>
                    <a:ext uri="{9D8B030D-6E8A-4147-A177-3AD203B41FA5}">
                      <a16:colId xmlns:a16="http://schemas.microsoft.com/office/drawing/2014/main" val="3299756943"/>
                    </a:ext>
                  </a:extLst>
                </a:gridCol>
                <a:gridCol w="847165">
                  <a:extLst>
                    <a:ext uri="{9D8B030D-6E8A-4147-A177-3AD203B41FA5}">
                      <a16:colId xmlns:a16="http://schemas.microsoft.com/office/drawing/2014/main" val="2869335658"/>
                    </a:ext>
                  </a:extLst>
                </a:gridCol>
                <a:gridCol w="709432">
                  <a:extLst>
                    <a:ext uri="{9D8B030D-6E8A-4147-A177-3AD203B41FA5}">
                      <a16:colId xmlns:a16="http://schemas.microsoft.com/office/drawing/2014/main" val="3035160715"/>
                    </a:ext>
                  </a:extLst>
                </a:gridCol>
                <a:gridCol w="873024">
                  <a:extLst>
                    <a:ext uri="{9D8B030D-6E8A-4147-A177-3AD203B41FA5}">
                      <a16:colId xmlns:a16="http://schemas.microsoft.com/office/drawing/2014/main" val="1337641381"/>
                    </a:ext>
                  </a:extLst>
                </a:gridCol>
              </a:tblGrid>
              <a:tr h="5074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Input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Choice 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Choice 2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3782240"/>
                  </a:ext>
                </a:extLst>
              </a:tr>
              <a:tr h="5074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I &lt;mask&gt; you</a:t>
                      </a:r>
                      <a:endParaRPr lang="en-US" sz="16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8861" marR="8861" marT="88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miss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30%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love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17%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502546"/>
                  </a:ext>
                </a:extLst>
              </a:tr>
              <a:tr h="5074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I &lt;mask&gt; him</a:t>
                      </a:r>
                      <a:endParaRPr lang="en-US" sz="16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8861" marR="8861" marT="88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love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14%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miss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13%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936790"/>
                  </a:ext>
                </a:extLst>
              </a:tr>
              <a:tr h="5074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I &lt;mask&gt; her</a:t>
                      </a:r>
                      <a:endParaRPr lang="en-US" sz="16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8861" marR="8861" marT="88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love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16%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miss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12%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209172"/>
                  </a:ext>
                </a:extLst>
              </a:tr>
              <a:tr h="5074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I love &lt;mask&gt; </a:t>
                      </a:r>
                      <a:endParaRPr lang="en-US" sz="16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8861" marR="8861" marT="88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him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cats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834797"/>
                  </a:ext>
                </a:extLst>
              </a:tr>
              <a:tr h="5074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I &lt;mask&gt; New York</a:t>
                      </a:r>
                      <a:endParaRPr lang="en-US" sz="16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8861" marR="8861" marT="88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love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33%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miss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17%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888989"/>
                  </a:ext>
                </a:extLst>
              </a:tr>
              <a:tr h="6308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I love the &lt;mask&gt; guy</a:t>
                      </a:r>
                      <a:endParaRPr lang="en-US" sz="16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8861" marR="8861" marT="88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pizza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funny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5463"/>
                  </a:ext>
                </a:extLst>
              </a:tr>
              <a:tr h="6308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I hate the &lt;mask&gt; guy</a:t>
                      </a:r>
                      <a:endParaRPr lang="en-US" sz="16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8861" marR="8861" marT="88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fucking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pizza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308936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F68061-E397-C4DE-FC94-3C86E224E2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Cloze Task (1953)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F3F3918-EB08-0242-8405-F129FFE549C6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34509" y="2505075"/>
            <a:ext cx="4458569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ED780C-54FC-F5C0-618B-109393A3B4B1}"/>
              </a:ext>
            </a:extLst>
          </p:cNvPr>
          <p:cNvSpPr txBox="1"/>
          <p:nvPr/>
        </p:nvSpPr>
        <p:spPr>
          <a:xfrm>
            <a:off x="6172200" y="6231265"/>
            <a:ext cx="4776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By Laurie Sullivan - DSC01784, CC BY 2.0, </a:t>
            </a:r>
            <a:r>
              <a:rPr lang="en-US" sz="1400" dirty="0">
                <a:hlinkClick r:id="rId3"/>
              </a:rPr>
              <a:t>https://commons.wikimedia.org/w/index.php?curid=62727253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7384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467CA-D35C-725C-7F66-D0F39B3AA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Recurring Theme: Lots of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A63BE-26AB-DBBF-4661-8DB43C579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I took my first course in AI</a:t>
            </a:r>
          </a:p>
          <a:p>
            <a:pPr lvl="1"/>
            <a:r>
              <a:rPr lang="en-US" dirty="0"/>
              <a:t>I was led to believe it was all “new”</a:t>
            </a:r>
          </a:p>
          <a:p>
            <a:pPr lvl="1"/>
            <a:r>
              <a:rPr lang="en-US" dirty="0"/>
              <a:t>But when I expressed too much enthusiasm</a:t>
            </a:r>
          </a:p>
          <a:p>
            <a:pPr lvl="2"/>
            <a:r>
              <a:rPr lang="en-US" dirty="0"/>
              <a:t>profs with more experience would roll their eyes</a:t>
            </a:r>
          </a:p>
          <a:p>
            <a:r>
              <a:rPr lang="en-US" dirty="0"/>
              <a:t>Many of ideas (good, bad &amp; ugly)</a:t>
            </a:r>
          </a:p>
          <a:p>
            <a:pPr lvl="1"/>
            <a:r>
              <a:rPr lang="en-US" dirty="0"/>
              <a:t>have lots of history</a:t>
            </a:r>
          </a:p>
        </p:txBody>
      </p:sp>
      <p:pic>
        <p:nvPicPr>
          <p:cNvPr id="6" name="curb-your-enthusiasm">
            <a:hlinkClick r:id="" action="ppaction://media"/>
            <a:extLst>
              <a:ext uri="{FF2B5EF4-FFF2-40B4-BE49-F238E27FC236}">
                <a16:creationId xmlns:a16="http://schemas.microsoft.com/office/drawing/2014/main" id="{55C90F22-950D-0DEA-3960-CFDF121CC5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25150" y="1825625"/>
            <a:ext cx="812800" cy="812800"/>
          </a:xfrm>
          <a:prstGeom prst="rect">
            <a:avLst/>
          </a:prstGeom>
        </p:spPr>
      </p:pic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74703AC0-C69F-A615-6C11-CABB51DDD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8212" y="1735138"/>
            <a:ext cx="4673600" cy="1993900"/>
          </a:xfrm>
          <a:prstGeom prst="rect">
            <a:avLst/>
          </a:prstGeom>
        </p:spPr>
      </p:pic>
      <p:pic>
        <p:nvPicPr>
          <p:cNvPr id="9220" name="Picture 4" descr="Powerfish Teeth GIF - Powerfish Teeth GIFs">
            <a:extLst>
              <a:ext uri="{FF2B5EF4-FFF2-40B4-BE49-F238E27FC236}">
                <a16:creationId xmlns:a16="http://schemas.microsoft.com/office/drawing/2014/main" id="{7CBFD69B-1492-652E-868F-BDFFC2331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634" y="1333500"/>
            <a:ext cx="5382516" cy="449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54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428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854</Words>
  <Application>Microsoft Macintosh PowerPoint</Application>
  <PresentationFormat>Widescreen</PresentationFormat>
  <Paragraphs>227</Paragraphs>
  <Slides>13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Courier New</vt:lpstr>
      <vt:lpstr>Menlo</vt:lpstr>
      <vt:lpstr>Wingdings</vt:lpstr>
      <vt:lpstr>Office Theme</vt:lpstr>
      <vt:lpstr>CIKM-2023 Tutorial: Some Useful Things to Know When Combining IR and NLP:  the Easy, the Hard and the Ugly</vt:lpstr>
      <vt:lpstr>The Easy,  the Hard  and the Ugly</vt:lpstr>
      <vt:lpstr>Easy: Classification</vt:lpstr>
      <vt:lpstr>Examples of Inference in NLP (and Beyond) Inference: f(x)→y ̂</vt:lpstr>
      <vt:lpstr>More Inference Tasks: Classification, Fill Mask, … echo … | gft_predict –task fill-mask</vt:lpstr>
      <vt:lpstr>Lots of History</vt:lpstr>
      <vt:lpstr>Cloze Task (aka, Fill Mask, “Hangman,” “The Match Game”)</vt:lpstr>
      <vt:lpstr>More Inference Tasks: Classification, Fill Mask, … echo … | gft_predict –task fill-mask</vt:lpstr>
      <vt:lpstr>Recurring Theme: Lots of History</vt:lpstr>
      <vt:lpstr>Terminology</vt:lpstr>
      <vt:lpstr>Resources</vt:lpstr>
      <vt:lpstr>Useful Skills</vt:lpstr>
      <vt:lpstr>What’s new; Why so much recent excitement?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ACL-2022 Tutorial: Part A: Simple Uses of Deep Nets</dc:title>
  <dc:creator>sglflqcz</dc:creator>
  <cp:lastModifiedBy>Kenneth Church</cp:lastModifiedBy>
  <cp:revision>25</cp:revision>
  <dcterms:created xsi:type="dcterms:W3CDTF">2022-05-07T16:48:18Z</dcterms:created>
  <dcterms:modified xsi:type="dcterms:W3CDTF">2023-08-31T23:15:57Z</dcterms:modified>
</cp:coreProperties>
</file>